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56" r:id="rId5"/>
    <p:sldId id="257"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7"/>
    <p:restoredTop sz="94694"/>
  </p:normalViewPr>
  <p:slideViewPr>
    <p:cSldViewPr snapToGrid="0">
      <p:cViewPr varScale="1">
        <p:scale>
          <a:sx n="107" d="100"/>
          <a:sy n="107" d="100"/>
        </p:scale>
        <p:origin x="1456" y="168"/>
      </p:cViewPr>
      <p:guideLst>
        <p:guide orient="horz" pos="2448"/>
        <p:guide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6FE3C-34D8-4B4B-9273-D907B0A3B964}" type="datetimeFigureOut">
              <a:rPr lang="en-US"/>
              <a:t>11/10/21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FF5F4-5691-49AF-9E16-FB22826F7264}" type="datetimeFigureOut">
              <a:rPr lang="en-US"/>
              <a:t>11/10/21</a:t>
            </a:fld>
            <a:endParaRPr/>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a:p>
          <a:p>
            <a:r>
              <a:rPr lang="en-US"/>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t>1</a:t>
            </a:fld>
            <a:endParaRPr lang="en-US"/>
          </a:p>
        </p:txBody>
      </p:sp>
    </p:spTree>
    <p:extLst>
      <p:ext uri="{BB962C8B-B14F-4D97-AF65-F5344CB8AC3E}">
        <p14:creationId xmlns:p14="http://schemas.microsoft.com/office/powerpoint/2010/main" val="92068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a:p>
          <a:p>
            <a:r>
              <a:rPr lang="en-US"/>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t>2</a:t>
            </a:fld>
            <a:endParaRPr lang="en-US"/>
          </a:p>
        </p:txBody>
      </p:sp>
    </p:spTree>
    <p:extLst>
      <p:ext uri="{BB962C8B-B14F-4D97-AF65-F5344CB8AC3E}">
        <p14:creationId xmlns:p14="http://schemas.microsoft.com/office/powerpoint/2010/main" val="38823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4" name="Rectangle 3"/>
          <p:cNvSpPr/>
          <p:nvPr userDrawn="1"/>
        </p:nvSpPr>
        <p:spPr>
          <a:xfrm>
            <a:off x="457200" y="457200"/>
            <a:ext cx="235915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35915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457200" y="4736592"/>
            <a:ext cx="2359152" cy="207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a:p>
        </p:txBody>
      </p:sp>
      <p:sp>
        <p:nvSpPr>
          <p:cNvPr id="12" name="Picture Placeholder 11"/>
          <p:cNvSpPr>
            <a:spLocks noGrp="1"/>
          </p:cNvSpPr>
          <p:nvPr>
            <p:ph type="pic" sz="quarter" idx="10"/>
          </p:nvPr>
        </p:nvSpPr>
        <p:spPr>
          <a:xfrm>
            <a:off x="457200" y="685800"/>
            <a:ext cx="2359152" cy="4005072"/>
          </a:xfrm>
        </p:spPr>
        <p:txBody>
          <a:bodyPr tIns="1097280">
            <a:normAutofit/>
          </a:bodyPr>
          <a:lstStyle>
            <a:lvl1pPr marL="0" indent="0" algn="ctr">
              <a:buNone/>
              <a:defRPr sz="2000"/>
            </a:lvl1pPr>
          </a:lstStyle>
          <a:p>
            <a:r>
              <a:rPr lang="en-US"/>
              <a:t>Click icon to add picture</a:t>
            </a:r>
            <a:endParaRPr/>
          </a:p>
        </p:txBody>
      </p:sp>
      <p:sp>
        <p:nvSpPr>
          <p:cNvPr id="13" name="Rectangle 12"/>
          <p:cNvSpPr/>
          <p:nvPr userDrawn="1"/>
        </p:nvSpPr>
        <p:spPr>
          <a:xfrm>
            <a:off x="375818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bwMode="auto">
          <a:xfrm>
            <a:off x="3758184"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Picture Placeholder 11"/>
          <p:cNvSpPr>
            <a:spLocks noGrp="1"/>
          </p:cNvSpPr>
          <p:nvPr>
            <p:ph type="pic" sz="quarter" idx="11"/>
          </p:nvPr>
        </p:nvSpPr>
        <p:spPr>
          <a:xfrm>
            <a:off x="3758184" y="685800"/>
            <a:ext cx="2450592" cy="4005072"/>
          </a:xfrm>
        </p:spPr>
        <p:txBody>
          <a:bodyPr tIns="1097280">
            <a:normAutofit/>
          </a:bodyPr>
          <a:lstStyle>
            <a:lvl1pPr marL="0" indent="0" algn="ctr">
              <a:buNone/>
              <a:defRPr sz="2000"/>
            </a:lvl1pPr>
          </a:lstStyle>
          <a:p>
            <a:r>
              <a:rPr lang="en-US"/>
              <a:t>Click icon to add picture</a:t>
            </a:r>
            <a:endParaRPr/>
          </a:p>
        </p:txBody>
      </p:sp>
      <p:sp>
        <p:nvSpPr>
          <p:cNvPr id="16" name="Rectangle 15"/>
          <p:cNvSpPr/>
          <p:nvPr userDrawn="1"/>
        </p:nvSpPr>
        <p:spPr>
          <a:xfrm>
            <a:off x="714146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141465"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11"/>
          <p:cNvSpPr>
            <a:spLocks noGrp="1"/>
          </p:cNvSpPr>
          <p:nvPr>
            <p:ph type="pic" sz="quarter" idx="12"/>
          </p:nvPr>
        </p:nvSpPr>
        <p:spPr>
          <a:xfrm>
            <a:off x="7141465" y="2084832"/>
            <a:ext cx="2450592" cy="4727448"/>
          </a:xfrm>
        </p:spPr>
        <p:txBody>
          <a:bodyPr tIns="1097280">
            <a:normAutofit/>
          </a:bodyPr>
          <a:lstStyle>
            <a:lvl1pPr marL="0" indent="0" algn="ctr">
              <a:buNone/>
              <a:defRPr sz="2000"/>
            </a:lvl1pPr>
          </a:lstStyle>
          <a:p>
            <a:r>
              <a:rPr lang="en-US"/>
              <a:t>Click icon to add picture</a:t>
            </a:r>
            <a:endParaRPr/>
          </a:p>
        </p:txBody>
      </p:sp>
      <p:sp>
        <p:nvSpPr>
          <p:cNvPr id="20" name="Rectangle 19"/>
          <p:cNvSpPr/>
          <p:nvPr userDrawn="1"/>
        </p:nvSpPr>
        <p:spPr>
          <a:xfrm>
            <a:off x="7141464" y="1901952"/>
            <a:ext cx="2450592" cy="146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Text Placeholder 21"/>
          <p:cNvSpPr>
            <a:spLocks noGrp="1"/>
          </p:cNvSpPr>
          <p:nvPr>
            <p:ph type="body" sz="quarter" idx="13" hasCustomPrompt="1"/>
          </p:nvPr>
        </p:nvSpPr>
        <p:spPr>
          <a:xfrm>
            <a:off x="7142163" y="639763"/>
            <a:ext cx="2449512" cy="1262062"/>
          </a:xfrm>
        </p:spPr>
        <p:txBody>
          <a:bodyPr anchor="ctr">
            <a:noAutofit/>
          </a:bodyPr>
          <a:lstStyle>
            <a:lvl1pPr marL="0" indent="0" algn="ctr">
              <a:lnSpc>
                <a:spcPct val="85000"/>
              </a:lnSpc>
              <a:spcBef>
                <a:spcPts val="0"/>
              </a:spcBef>
              <a:buNone/>
              <a:defRPr sz="3600">
                <a:solidFill>
                  <a:schemeClr val="tx2"/>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a:t>
            </a:r>
            <a:br>
              <a:rPr/>
            </a:br>
            <a:r>
              <a:t>name</a:t>
            </a:r>
          </a:p>
        </p:txBody>
      </p:sp>
      <p:sp>
        <p:nvSpPr>
          <p:cNvPr id="23" name="Text Placeholder 21"/>
          <p:cNvSpPr>
            <a:spLocks noGrp="1"/>
          </p:cNvSpPr>
          <p:nvPr>
            <p:ph type="body" sz="quarter" idx="14" hasCustomPrompt="1"/>
          </p:nvPr>
        </p:nvSpPr>
        <p:spPr>
          <a:xfrm>
            <a:off x="3758184" y="4965700"/>
            <a:ext cx="2449512" cy="500234"/>
          </a:xfrm>
        </p:spPr>
        <p:txBody>
          <a:bodyPr anchor="b">
            <a:noAutofit/>
          </a:bodyPr>
          <a:lstStyle>
            <a:lvl1pPr marL="0" indent="0" algn="ctr">
              <a:lnSpc>
                <a:spcPct val="85000"/>
              </a:lnSpc>
              <a:spcBef>
                <a:spcPts val="0"/>
              </a:spcBef>
              <a:buNone/>
              <a:defRPr sz="16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 name</a:t>
            </a:r>
          </a:p>
        </p:txBody>
      </p:sp>
      <p:sp>
        <p:nvSpPr>
          <p:cNvPr id="24" name="Text Placeholder 21"/>
          <p:cNvSpPr>
            <a:spLocks noGrp="1"/>
          </p:cNvSpPr>
          <p:nvPr>
            <p:ph type="body" sz="quarter" idx="15" hasCustomPrompt="1"/>
          </p:nvPr>
        </p:nvSpPr>
        <p:spPr>
          <a:xfrm>
            <a:off x="3758184" y="5465711"/>
            <a:ext cx="2449512" cy="973189"/>
          </a:xfrm>
        </p:spPr>
        <p:txBody>
          <a:bodyPr anchor="t">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 </a:t>
            </a:r>
            <a:r>
              <a:rPr lang="en-US"/>
              <a:t>contact information</a:t>
            </a:r>
            <a:endParaRPr/>
          </a:p>
        </p:txBody>
      </p:sp>
      <p:sp>
        <p:nvSpPr>
          <p:cNvPr id="27" name="Text Placeholder 21"/>
          <p:cNvSpPr>
            <a:spLocks noGrp="1"/>
          </p:cNvSpPr>
          <p:nvPr>
            <p:ph type="body" sz="quarter" idx="18" hasCustomPrompt="1"/>
          </p:nvPr>
        </p:nvSpPr>
        <p:spPr>
          <a:xfrm>
            <a:off x="3758184" y="6854395"/>
            <a:ext cx="2449512" cy="448347"/>
          </a:xfrm>
        </p:spPr>
        <p:txBody>
          <a:bodyPr anchor="ctr">
            <a:noAutofit/>
          </a:bodyPr>
          <a:lstStyle>
            <a:lvl1pPr marL="0" indent="0" algn="ctr">
              <a:lnSpc>
                <a:spcPct val="10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website URL</a:t>
            </a:r>
          </a:p>
        </p:txBody>
      </p:sp>
      <p:sp>
        <p:nvSpPr>
          <p:cNvPr id="28" name="Text Placeholder 21"/>
          <p:cNvSpPr>
            <a:spLocks noGrp="1"/>
          </p:cNvSpPr>
          <p:nvPr>
            <p:ph type="body" sz="quarter" idx="19" hasCustomPrompt="1"/>
          </p:nvPr>
        </p:nvSpPr>
        <p:spPr>
          <a:xfrm>
            <a:off x="457200" y="4736592"/>
            <a:ext cx="2359152" cy="2075688"/>
          </a:xfrm>
        </p:spPr>
        <p:txBody>
          <a:bodyPr lIns="182880" rIns="182880" anchor="ctr">
            <a:noAutofit/>
          </a:bodyPr>
          <a:lstStyle>
            <a:lvl1pPr marL="0" indent="0" algn="l">
              <a:lnSpc>
                <a:spcPct val="13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Tree>
    <p:extLst>
      <p:ext uri="{BB962C8B-B14F-4D97-AF65-F5344CB8AC3E}">
        <p14:creationId xmlns:p14="http://schemas.microsoft.com/office/powerpoint/2010/main" val="58631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32" name="Rectangle 31"/>
          <p:cNvSpPr/>
          <p:nvPr userDrawn="1"/>
        </p:nvSpPr>
        <p:spPr>
          <a:xfrm>
            <a:off x="3849624" y="685800"/>
            <a:ext cx="2450592" cy="39503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Rectangle 3"/>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r>
              <a:rPr lang="en-US"/>
              <a:t>Click icon to add picture</a:t>
            </a:r>
            <a:endParaRPr/>
          </a:p>
        </p:txBody>
      </p:sp>
      <p:sp>
        <p:nvSpPr>
          <p:cNvPr id="13" name="Rectangle 12"/>
          <p:cNvSpPr/>
          <p:nvPr userDrawn="1"/>
        </p:nvSpPr>
        <p:spPr>
          <a:xfrm>
            <a:off x="3849624" y="457200"/>
            <a:ext cx="245059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a:xfrm>
            <a:off x="3849624" y="6854395"/>
            <a:ext cx="245059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232904" y="6854395"/>
            <a:ext cx="23591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1" name="Text Placeholder 21"/>
          <p:cNvSpPr>
            <a:spLocks noGrp="1"/>
          </p:cNvSpPr>
          <p:nvPr>
            <p:ph type="body" sz="quarter" idx="20" hasCustomPrompt="1"/>
          </p:nvPr>
        </p:nvSpPr>
        <p:spPr>
          <a:xfrm>
            <a:off x="457200" y="3004771"/>
            <a:ext cx="2450592" cy="662354"/>
          </a:xfrm>
        </p:spPr>
        <p:txBody>
          <a:bodyPr lIns="91440" rIns="91440" bIns="0" anchor="b">
            <a:noAutofit/>
          </a:bodyPr>
          <a:lstStyle>
            <a:lvl1pPr marL="0" indent="0" algn="l">
              <a:lnSpc>
                <a:spcPct val="114000"/>
              </a:lnSpc>
              <a:spcBef>
                <a:spcPts val="800"/>
              </a:spcBef>
              <a:buNone/>
              <a:defRPr sz="20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accent2">
                    <a:lumMod val="75000"/>
                  </a:schemeClr>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r>
              <a:rPr lang="en-US"/>
              <a:t>Click icon to add picture</a:t>
            </a:r>
            <a:endParaRPr/>
          </a:p>
        </p:txBody>
      </p:sp>
      <p:sp>
        <p:nvSpPr>
          <p:cNvPr id="36" name="Text Placeholder 21"/>
          <p:cNvSpPr>
            <a:spLocks noGrp="1"/>
          </p:cNvSpPr>
          <p:nvPr>
            <p:ph type="body" sz="quarter" idx="24" hasCustomPrompt="1"/>
          </p:nvPr>
        </p:nvSpPr>
        <p:spPr>
          <a:xfrm>
            <a:off x="7235571" y="4507666"/>
            <a:ext cx="2359152" cy="356616"/>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8" name="Text Placeholder 21"/>
          <p:cNvSpPr>
            <a:spLocks noGrp="1"/>
          </p:cNvSpPr>
          <p:nvPr>
            <p:ph type="body" sz="quarter" idx="26" hasCustomPrompt="1"/>
          </p:nvPr>
        </p:nvSpPr>
        <p:spPr>
          <a:xfrm>
            <a:off x="7235571" y="2731088"/>
            <a:ext cx="2359152" cy="360347"/>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0" name="Text Placeholder 21"/>
          <p:cNvSpPr>
            <a:spLocks noGrp="1"/>
          </p:cNvSpPr>
          <p:nvPr>
            <p:ph type="body" sz="quarter" idx="28" hasCustomPrompt="1"/>
          </p:nvPr>
        </p:nvSpPr>
        <p:spPr>
          <a:xfrm>
            <a:off x="7235571" y="807026"/>
            <a:ext cx="2359152" cy="356616"/>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5" name="Text Placeholder 21"/>
          <p:cNvSpPr>
            <a:spLocks noGrp="1"/>
          </p:cNvSpPr>
          <p:nvPr>
            <p:ph type="body" sz="quarter" idx="33" hasCustomPrompt="1"/>
          </p:nvPr>
        </p:nvSpPr>
        <p:spPr>
          <a:xfrm>
            <a:off x="7235571" y="1170442"/>
            <a:ext cx="2359152" cy="1560646"/>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6" name="Text Placeholder 21"/>
          <p:cNvSpPr>
            <a:spLocks noGrp="1"/>
          </p:cNvSpPr>
          <p:nvPr>
            <p:ph type="body" sz="quarter" idx="34" hasCustomPrompt="1"/>
          </p:nvPr>
        </p:nvSpPr>
        <p:spPr>
          <a:xfrm>
            <a:off x="7235571" y="3091437"/>
            <a:ext cx="2359152" cy="1393177"/>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7" name="Text Placeholder 21"/>
          <p:cNvSpPr>
            <a:spLocks noGrp="1"/>
          </p:cNvSpPr>
          <p:nvPr>
            <p:ph type="body" sz="quarter" idx="35" hasCustomPrompt="1"/>
          </p:nvPr>
        </p:nvSpPr>
        <p:spPr>
          <a:xfrm>
            <a:off x="7235571" y="4873246"/>
            <a:ext cx="2359152" cy="1905104"/>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Tree>
    <p:extLst>
      <p:ext uri="{BB962C8B-B14F-4D97-AF65-F5344CB8AC3E}">
        <p14:creationId xmlns:p14="http://schemas.microsoft.com/office/powerpoint/2010/main" val="1184508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11/10/21</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7022765" y="683389"/>
            <a:ext cx="2731046" cy="1262062"/>
          </a:xfrm>
        </p:spPr>
        <p:txBody>
          <a:bodyPr/>
          <a:lstStyle/>
          <a:p>
            <a:r>
              <a:rPr lang="en-US" b="1" dirty="0"/>
              <a:t>“A War Close to Home”</a:t>
            </a:r>
          </a:p>
        </p:txBody>
      </p:sp>
      <p:sp>
        <p:nvSpPr>
          <p:cNvPr id="16" name="Text Placeholder 15"/>
          <p:cNvSpPr>
            <a:spLocks noGrp="1"/>
          </p:cNvSpPr>
          <p:nvPr>
            <p:ph type="body" sz="quarter" idx="14"/>
          </p:nvPr>
        </p:nvSpPr>
        <p:spPr>
          <a:xfrm>
            <a:off x="3584695" y="5417791"/>
            <a:ext cx="2710346" cy="1445308"/>
          </a:xfrm>
        </p:spPr>
        <p:txBody>
          <a:bodyPr/>
          <a:lstStyle/>
          <a:p>
            <a:r>
              <a:rPr lang="en-US" b="1" dirty="0"/>
              <a:t>  </a:t>
            </a:r>
          </a:p>
          <a:p>
            <a:r>
              <a:rPr lang="en-US" b="1" dirty="0">
                <a:solidFill>
                  <a:schemeClr val="tx2"/>
                </a:solidFill>
              </a:rPr>
              <a:t>EXPLORER ACADEMY </a:t>
            </a:r>
          </a:p>
          <a:p>
            <a:r>
              <a:rPr lang="en-US" b="1" dirty="0">
                <a:solidFill>
                  <a:schemeClr val="tx2"/>
                </a:solidFill>
              </a:rPr>
              <a:t>2901 </a:t>
            </a:r>
            <a:r>
              <a:rPr lang="en-US" b="1" dirty="0" err="1">
                <a:solidFill>
                  <a:schemeClr val="tx2"/>
                </a:solidFill>
              </a:rPr>
              <a:t>Saltwell</a:t>
            </a:r>
            <a:r>
              <a:rPr lang="en-US" b="1" dirty="0">
                <a:solidFill>
                  <a:schemeClr val="tx2"/>
                </a:solidFill>
              </a:rPr>
              <a:t> Road Huntington, WV 25705</a:t>
            </a:r>
          </a:p>
          <a:p>
            <a:r>
              <a:rPr lang="en-US" b="1" dirty="0">
                <a:solidFill>
                  <a:schemeClr val="tx2"/>
                </a:solidFill>
              </a:rPr>
              <a:t>Phone</a:t>
            </a:r>
            <a:r>
              <a:rPr lang="en-US" b="1" dirty="0">
                <a:solidFill>
                  <a:schemeClr val="tx1"/>
                </a:solidFill>
              </a:rPr>
              <a:t> </a:t>
            </a:r>
            <a:r>
              <a:rPr lang="en-US" b="1" dirty="0">
                <a:solidFill>
                  <a:schemeClr val="tx2"/>
                </a:solidFill>
              </a:rPr>
              <a:t>:304 528 5126</a:t>
            </a:r>
          </a:p>
          <a:p>
            <a:r>
              <a:rPr lang="en-US" b="1" dirty="0">
                <a:solidFill>
                  <a:schemeClr val="tx2"/>
                </a:solidFill>
              </a:rPr>
              <a:t> Fax : 304-528-5150</a:t>
            </a:r>
            <a:endParaRPr lang="en-US" dirty="0">
              <a:solidFill>
                <a:schemeClr val="tx2"/>
              </a:solidFill>
            </a:endParaRPr>
          </a:p>
          <a:p>
            <a:endParaRPr lang="en-US" b="1" dirty="0">
              <a:solidFill>
                <a:schemeClr val="tx2"/>
              </a:solidFill>
            </a:endParaRPr>
          </a:p>
        </p:txBody>
      </p:sp>
      <p:cxnSp>
        <p:nvCxnSpPr>
          <p:cNvPr id="13" name="Straight Connector 12"/>
          <p:cNvCxnSpPr/>
          <p:nvPr/>
        </p:nvCxnSpPr>
        <p:spPr>
          <a:xfrm>
            <a:off x="6675120" y="-48883"/>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14733B4-2EB0-4D35-9E93-6B758330E56B}"/>
              </a:ext>
            </a:extLst>
          </p:cNvPr>
          <p:cNvSpPr txBox="1"/>
          <p:nvPr/>
        </p:nvSpPr>
        <p:spPr>
          <a:xfrm>
            <a:off x="3493067" y="780716"/>
            <a:ext cx="3020334"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chemeClr val="tx2"/>
                </a:solidFill>
                <a:latin typeface="Arial Narrow"/>
              </a:rPr>
              <a:t>Conclusion</a:t>
            </a:r>
            <a:r>
              <a:rPr lang="en-US" sz="1600" dirty="0">
                <a:solidFill>
                  <a:schemeClr val="tx2"/>
                </a:solidFill>
                <a:latin typeface="Arial Narrow"/>
              </a:rPr>
              <a:t>: The 5th grade </a:t>
            </a:r>
          </a:p>
          <a:p>
            <a:pPr algn="ctr"/>
            <a:r>
              <a:rPr lang="en-US" sz="1600" dirty="0">
                <a:solidFill>
                  <a:schemeClr val="tx2"/>
                </a:solidFill>
                <a:latin typeface="Arial Narrow"/>
              </a:rPr>
              <a:t>students under the guidance of Mr. Lamp, Ms. Huggins, and Ms. Lalos worked hard to create this authentic document about the historical homes and locations in Guyandotte, WV.</a:t>
            </a:r>
          </a:p>
        </p:txBody>
      </p:sp>
      <p:sp>
        <p:nvSpPr>
          <p:cNvPr id="6" name="TextBox 5">
            <a:extLst>
              <a:ext uri="{FF2B5EF4-FFF2-40B4-BE49-F238E27FC236}">
                <a16:creationId xmlns:a16="http://schemas.microsoft.com/office/drawing/2014/main" id="{24896218-1EBF-44DA-B58D-63E33BCD0CA4}"/>
              </a:ext>
            </a:extLst>
          </p:cNvPr>
          <p:cNvSpPr txBox="1"/>
          <p:nvPr/>
        </p:nvSpPr>
        <p:spPr>
          <a:xfrm>
            <a:off x="1418407" y="58019"/>
            <a:ext cx="1858406"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solidFill>
              </a:rPr>
              <a:t>#10 -  </a:t>
            </a:r>
            <a:r>
              <a:rPr lang="en-US" dirty="0">
                <a:solidFill>
                  <a:schemeClr val="tx2"/>
                </a:solidFill>
                <a:latin typeface="Arial Narrow"/>
              </a:rPr>
              <a:t>Guyandotte Methodist Church Cemetery, located along 5th  Ave.</a:t>
            </a:r>
          </a:p>
        </p:txBody>
      </p:sp>
      <p:sp>
        <p:nvSpPr>
          <p:cNvPr id="24" name="TextBox 23">
            <a:extLst>
              <a:ext uri="{FF2B5EF4-FFF2-40B4-BE49-F238E27FC236}">
                <a16:creationId xmlns:a16="http://schemas.microsoft.com/office/drawing/2014/main" id="{03C8DC08-4415-4074-8F85-D3EFD7180EE3}"/>
              </a:ext>
            </a:extLst>
          </p:cNvPr>
          <p:cNvSpPr txBox="1"/>
          <p:nvPr/>
        </p:nvSpPr>
        <p:spPr>
          <a:xfrm>
            <a:off x="7059650" y="2232498"/>
            <a:ext cx="2629086"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a:solidFill>
                <a:srgbClr val="0070C0"/>
              </a:solidFill>
              <a:latin typeface="Algerian"/>
            </a:endParaRPr>
          </a:p>
        </p:txBody>
      </p:sp>
      <p:sp>
        <p:nvSpPr>
          <p:cNvPr id="4" name="TextBox 3">
            <a:extLst>
              <a:ext uri="{FF2B5EF4-FFF2-40B4-BE49-F238E27FC236}">
                <a16:creationId xmlns:a16="http://schemas.microsoft.com/office/drawing/2014/main" id="{D7F81BB6-9188-40A0-8E87-409ADD01720E}"/>
              </a:ext>
            </a:extLst>
          </p:cNvPr>
          <p:cNvSpPr txBox="1"/>
          <p:nvPr/>
        </p:nvSpPr>
        <p:spPr>
          <a:xfrm rot="10800000" flipV="1">
            <a:off x="7053606" y="3171893"/>
            <a:ext cx="267799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Aharoni"/>
              <a:cs typeface="Aharoni"/>
            </a:endParaRPr>
          </a:p>
        </p:txBody>
      </p:sp>
      <p:sp>
        <p:nvSpPr>
          <p:cNvPr id="14" name="TextBox 13">
            <a:extLst>
              <a:ext uri="{FF2B5EF4-FFF2-40B4-BE49-F238E27FC236}">
                <a16:creationId xmlns:a16="http://schemas.microsoft.com/office/drawing/2014/main" id="{B275B7DA-0AC1-4B64-8BBD-C172A24CC474}"/>
              </a:ext>
            </a:extLst>
          </p:cNvPr>
          <p:cNvSpPr txBox="1"/>
          <p:nvPr/>
        </p:nvSpPr>
        <p:spPr>
          <a:xfrm>
            <a:off x="6924363" y="3481073"/>
            <a:ext cx="2743200"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2"/>
                </a:solidFill>
              </a:rPr>
              <a:t>Created by : The 5th Grade Crews at Explorer Academy</a:t>
            </a:r>
            <a:r>
              <a:rPr lang="en-US" sz="2000" b="1" dirty="0">
                <a:solidFill>
                  <a:srgbClr val="00B050"/>
                </a:solidFill>
              </a:rPr>
              <a:t> </a:t>
            </a:r>
          </a:p>
        </p:txBody>
      </p:sp>
      <p:sp>
        <p:nvSpPr>
          <p:cNvPr id="17" name="TextBox 16">
            <a:extLst>
              <a:ext uri="{FF2B5EF4-FFF2-40B4-BE49-F238E27FC236}">
                <a16:creationId xmlns:a16="http://schemas.microsoft.com/office/drawing/2014/main" id="{41B95058-72BE-4D15-958E-73BD8B4A2128}"/>
              </a:ext>
            </a:extLst>
          </p:cNvPr>
          <p:cNvSpPr txBox="1"/>
          <p:nvPr/>
        </p:nvSpPr>
        <p:spPr>
          <a:xfrm>
            <a:off x="152834" y="1678984"/>
            <a:ext cx="1145594"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solidFill>
                <a:latin typeface="Arial Narrow"/>
              </a:rPr>
              <a:t>#11 - Hysell House, 302 Main St.</a:t>
            </a:r>
          </a:p>
        </p:txBody>
      </p:sp>
      <p:sp>
        <p:nvSpPr>
          <p:cNvPr id="29" name="TextBox 28">
            <a:extLst>
              <a:ext uri="{FF2B5EF4-FFF2-40B4-BE49-F238E27FC236}">
                <a16:creationId xmlns:a16="http://schemas.microsoft.com/office/drawing/2014/main" id="{69719F43-D8EE-43C8-B1BD-334DBCF36D77}"/>
              </a:ext>
            </a:extLst>
          </p:cNvPr>
          <p:cNvSpPr txBox="1"/>
          <p:nvPr/>
        </p:nvSpPr>
        <p:spPr>
          <a:xfrm>
            <a:off x="209378" y="4672995"/>
            <a:ext cx="1581237"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tx2"/>
                </a:solidFill>
              </a:rPr>
              <a:t>#13 -  </a:t>
            </a:r>
            <a:r>
              <a:rPr lang="en-US" sz="2000" dirty="0">
                <a:solidFill>
                  <a:schemeClr val="tx2"/>
                </a:solidFill>
                <a:latin typeface="Arial Narrow"/>
              </a:rPr>
              <a:t>Buffington- House, 101 Main St.</a:t>
            </a:r>
            <a:r>
              <a:rPr lang="en-US" sz="2000" dirty="0">
                <a:solidFill>
                  <a:schemeClr val="tx2"/>
                </a:solidFill>
              </a:rPr>
              <a:t> </a:t>
            </a:r>
          </a:p>
        </p:txBody>
      </p:sp>
      <p:sp>
        <p:nvSpPr>
          <p:cNvPr id="21" name="TextBox 1">
            <a:extLst>
              <a:ext uri="{FF2B5EF4-FFF2-40B4-BE49-F238E27FC236}">
                <a16:creationId xmlns:a16="http://schemas.microsoft.com/office/drawing/2014/main" id="{3AE6D661-B942-45F4-9940-725A3D165339}"/>
              </a:ext>
            </a:extLst>
          </p:cNvPr>
          <p:cNvSpPr txBox="1"/>
          <p:nvPr/>
        </p:nvSpPr>
        <p:spPr>
          <a:xfrm>
            <a:off x="3397552" y="2529132"/>
            <a:ext cx="3183354" cy="830997"/>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2"/>
                </a:solidFill>
                <a:latin typeface="Arial Narrow"/>
              </a:rPr>
              <a:t>We would like to give a big thanks to Ms. Davis, Explorer’s Instructional Guide for being our Civil War Field Expert!</a:t>
            </a:r>
          </a:p>
        </p:txBody>
      </p:sp>
      <p:sp>
        <p:nvSpPr>
          <p:cNvPr id="22" name="TextBox 2">
            <a:extLst>
              <a:ext uri="{FF2B5EF4-FFF2-40B4-BE49-F238E27FC236}">
                <a16:creationId xmlns:a16="http://schemas.microsoft.com/office/drawing/2014/main" id="{3AA02775-2B0C-476A-B1C5-0884932FC2CB}"/>
              </a:ext>
            </a:extLst>
          </p:cNvPr>
          <p:cNvSpPr txBox="1"/>
          <p:nvPr/>
        </p:nvSpPr>
        <p:spPr>
          <a:xfrm>
            <a:off x="6984721" y="2035981"/>
            <a:ext cx="2710596" cy="138499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tx2"/>
                </a:solidFill>
                <a:latin typeface="Arial Nova"/>
              </a:rPr>
              <a:t>Guyandotte Historical Tour 2021-2022</a:t>
            </a:r>
          </a:p>
        </p:txBody>
      </p:sp>
      <p:pic>
        <p:nvPicPr>
          <p:cNvPr id="3" name="Picture 4" descr="A green chair&#10;&#10;Description generated with high confidence">
            <a:extLst>
              <a:ext uri="{FF2B5EF4-FFF2-40B4-BE49-F238E27FC236}">
                <a16:creationId xmlns:a16="http://schemas.microsoft.com/office/drawing/2014/main" id="{AC11AA00-3460-4FE1-B3C6-CDA6F4DAD80A}"/>
              </a:ext>
            </a:extLst>
          </p:cNvPr>
          <p:cNvPicPr>
            <a:picLocks noChangeAspect="1"/>
          </p:cNvPicPr>
          <p:nvPr/>
        </p:nvPicPr>
        <p:blipFill>
          <a:blip r:embed="rId3"/>
          <a:stretch>
            <a:fillRect/>
          </a:stretch>
        </p:blipFill>
        <p:spPr>
          <a:xfrm>
            <a:off x="3620320" y="3633356"/>
            <a:ext cx="2622291" cy="1655509"/>
          </a:xfrm>
          <a:prstGeom prst="rect">
            <a:avLst/>
          </a:prstGeom>
        </p:spPr>
      </p:pic>
      <p:sp>
        <p:nvSpPr>
          <p:cNvPr id="18" name="TextBox 17">
            <a:extLst>
              <a:ext uri="{FF2B5EF4-FFF2-40B4-BE49-F238E27FC236}">
                <a16:creationId xmlns:a16="http://schemas.microsoft.com/office/drawing/2014/main" id="{9E75BA0E-0433-C145-8BBF-07223DB6EE9E}"/>
              </a:ext>
            </a:extLst>
          </p:cNvPr>
          <p:cNvSpPr txBox="1"/>
          <p:nvPr/>
        </p:nvSpPr>
        <p:spPr>
          <a:xfrm>
            <a:off x="1633483" y="6237053"/>
            <a:ext cx="1581237"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solidFill>
              </a:rPr>
              <a:t>#14 -</a:t>
            </a:r>
            <a:r>
              <a:rPr lang="en-US" dirty="0">
                <a:solidFill>
                  <a:schemeClr val="tx2"/>
                </a:solidFill>
                <a:latin typeface="Arial Narrow"/>
              </a:rPr>
              <a:t>First Guyandotte Baptist,</a:t>
            </a:r>
          </a:p>
          <a:p>
            <a:pPr algn="ctr"/>
            <a:r>
              <a:rPr lang="en-US" dirty="0">
                <a:solidFill>
                  <a:schemeClr val="tx2"/>
                </a:solidFill>
                <a:latin typeface="Arial Narrow"/>
              </a:rPr>
              <a:t>291 Richmond St.</a:t>
            </a:r>
            <a:endParaRPr lang="en-US" dirty="0">
              <a:solidFill>
                <a:schemeClr val="tx2"/>
              </a:solidFill>
            </a:endParaRPr>
          </a:p>
        </p:txBody>
      </p:sp>
      <p:pic>
        <p:nvPicPr>
          <p:cNvPr id="7" name="Picture 6" descr="Qr code&#10;&#10;Description automatically generated">
            <a:extLst>
              <a:ext uri="{FF2B5EF4-FFF2-40B4-BE49-F238E27FC236}">
                <a16:creationId xmlns:a16="http://schemas.microsoft.com/office/drawing/2014/main" id="{635BC498-051C-514C-96B6-332DBD0EC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06" y="6202742"/>
            <a:ext cx="1414117" cy="1414117"/>
          </a:xfrm>
          <a:prstGeom prst="rect">
            <a:avLst/>
          </a:prstGeom>
        </p:spPr>
      </p:pic>
      <p:pic>
        <p:nvPicPr>
          <p:cNvPr id="8" name="Picture 7" descr="Qr code&#10;&#10;Description automatically generated">
            <a:extLst>
              <a:ext uri="{FF2B5EF4-FFF2-40B4-BE49-F238E27FC236}">
                <a16:creationId xmlns:a16="http://schemas.microsoft.com/office/drawing/2014/main" id="{2A0FD693-026B-B44A-AB42-40465DF8CA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5623" y="1541875"/>
            <a:ext cx="1421009" cy="1421009"/>
          </a:xfrm>
          <a:prstGeom prst="rect">
            <a:avLst/>
          </a:prstGeom>
        </p:spPr>
      </p:pic>
      <p:sp>
        <p:nvSpPr>
          <p:cNvPr id="23" name="TextBox 22">
            <a:extLst>
              <a:ext uri="{FF2B5EF4-FFF2-40B4-BE49-F238E27FC236}">
                <a16:creationId xmlns:a16="http://schemas.microsoft.com/office/drawing/2014/main" id="{270DA4FF-F3C6-6549-A41C-ADC49B54368D}"/>
              </a:ext>
            </a:extLst>
          </p:cNvPr>
          <p:cNvSpPr txBox="1"/>
          <p:nvPr/>
        </p:nvSpPr>
        <p:spPr>
          <a:xfrm>
            <a:off x="1617395" y="3263212"/>
            <a:ext cx="1461619"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solidFill>
              </a:rPr>
              <a:t>#12 </a:t>
            </a:r>
            <a:r>
              <a:rPr lang="en-US" dirty="0">
                <a:solidFill>
                  <a:schemeClr val="tx2"/>
                </a:solidFill>
                <a:latin typeface="Arial Narrow"/>
              </a:rPr>
              <a:t>- Victor LeTulle House, 268 Guyan St.</a:t>
            </a:r>
          </a:p>
        </p:txBody>
      </p:sp>
      <p:pic>
        <p:nvPicPr>
          <p:cNvPr id="9" name="Picture 8" descr="Qr code&#10;&#10;Description automatically generated">
            <a:extLst>
              <a:ext uri="{FF2B5EF4-FFF2-40B4-BE49-F238E27FC236}">
                <a16:creationId xmlns:a16="http://schemas.microsoft.com/office/drawing/2014/main" id="{FC3C6360-7CF5-A440-BF54-19783AF72C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33" y="3042777"/>
            <a:ext cx="1461619" cy="1461619"/>
          </a:xfrm>
          <a:prstGeom prst="rect">
            <a:avLst/>
          </a:prstGeom>
        </p:spPr>
      </p:pic>
      <p:pic>
        <p:nvPicPr>
          <p:cNvPr id="12" name="Picture 11" descr="Qr code&#10;&#10;Description automatically generated">
            <a:extLst>
              <a:ext uri="{FF2B5EF4-FFF2-40B4-BE49-F238E27FC236}">
                <a16:creationId xmlns:a16="http://schemas.microsoft.com/office/drawing/2014/main" id="{6783BB7D-C69C-8640-A84B-A76AE7EB00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53" y="109838"/>
            <a:ext cx="1364802" cy="1364802"/>
          </a:xfrm>
          <a:prstGeom prst="rect">
            <a:avLst/>
          </a:prstGeom>
        </p:spPr>
      </p:pic>
      <p:pic>
        <p:nvPicPr>
          <p:cNvPr id="20" name="Picture 19" descr="Qr code&#10;&#10;Description automatically generated">
            <a:extLst>
              <a:ext uri="{FF2B5EF4-FFF2-40B4-BE49-F238E27FC236}">
                <a16:creationId xmlns:a16="http://schemas.microsoft.com/office/drawing/2014/main" id="{05204EB3-E7B5-EA41-B70C-7F0D57C3E2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7740" y="4654818"/>
            <a:ext cx="1407292" cy="1407292"/>
          </a:xfrm>
          <a:prstGeom prst="rect">
            <a:avLst/>
          </a:prstGeom>
        </p:spPr>
      </p:pic>
      <p:pic>
        <p:nvPicPr>
          <p:cNvPr id="10" name="Picture 9" descr="A picture containing text, sign, outdoor, different&#10;&#10;Description automatically generated">
            <a:extLst>
              <a:ext uri="{FF2B5EF4-FFF2-40B4-BE49-F238E27FC236}">
                <a16:creationId xmlns:a16="http://schemas.microsoft.com/office/drawing/2014/main" id="{A49087F0-AD3C-1A43-B22C-58561E3F66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5087" y="4784578"/>
            <a:ext cx="3232545" cy="2530621"/>
          </a:xfrm>
          <a:prstGeom prst="rect">
            <a:avLst/>
          </a:prstGeom>
        </p:spPr>
      </p:pic>
    </p:spTree>
    <p:extLst>
      <p:ext uri="{BB962C8B-B14F-4D97-AF65-F5344CB8AC3E}">
        <p14:creationId xmlns:p14="http://schemas.microsoft.com/office/powerpoint/2010/main" val="174269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341988" y="697835"/>
            <a:ext cx="2648391" cy="580883"/>
          </a:xfrm>
        </p:spPr>
        <p:txBody>
          <a:bodyPr/>
          <a:lstStyle/>
          <a:p>
            <a:pPr algn="ctr"/>
            <a:r>
              <a:rPr lang="en-US" b="1" dirty="0">
                <a:solidFill>
                  <a:schemeClr val="tx2"/>
                </a:solidFill>
                <a:latin typeface="Arial Narrow"/>
              </a:rPr>
              <a:t>Expedition: Battle of</a:t>
            </a:r>
            <a:r>
              <a:rPr lang="en-US" b="1" dirty="0">
                <a:latin typeface="Arial Narrow"/>
              </a:rPr>
              <a:t> </a:t>
            </a:r>
            <a:r>
              <a:rPr lang="en-US" b="1" dirty="0">
                <a:solidFill>
                  <a:schemeClr val="tx2"/>
                </a:solidFill>
                <a:latin typeface="Arial Narrow"/>
              </a:rPr>
              <a:t>Guyandotte</a:t>
            </a:r>
          </a:p>
        </p:txBody>
      </p:sp>
      <p:sp>
        <p:nvSpPr>
          <p:cNvPr id="65" name="Text Placeholder 64"/>
          <p:cNvSpPr>
            <a:spLocks noGrp="1"/>
          </p:cNvSpPr>
          <p:nvPr>
            <p:ph type="body" sz="quarter" idx="24"/>
          </p:nvPr>
        </p:nvSpPr>
        <p:spPr>
          <a:xfrm>
            <a:off x="8373949" y="3308200"/>
            <a:ext cx="1649318" cy="1144470"/>
          </a:xfrm>
        </p:spPr>
        <p:txBody>
          <a:bodyPr/>
          <a:lstStyle/>
          <a:p>
            <a:r>
              <a:rPr lang="en-US" sz="1800" dirty="0">
                <a:solidFill>
                  <a:schemeClr val="tx2"/>
                </a:solidFill>
              </a:rPr>
              <a:t>#7 - </a:t>
            </a:r>
            <a:r>
              <a:rPr lang="en-US" sz="1800" dirty="0">
                <a:solidFill>
                  <a:schemeClr val="tx2"/>
                </a:solidFill>
                <a:latin typeface="Arial Narrow"/>
              </a:rPr>
              <a:t>Z.T. Wellington House, 415 Main St.</a:t>
            </a:r>
            <a:endParaRPr lang="en-US" sz="1100" dirty="0">
              <a:solidFill>
                <a:schemeClr val="tx2"/>
              </a:solidFill>
              <a:latin typeface="Arial Narrow"/>
            </a:endParaRPr>
          </a:p>
        </p:txBody>
      </p:sp>
      <p:sp>
        <p:nvSpPr>
          <p:cNvPr id="42" name="Text Placeholder 41"/>
          <p:cNvSpPr>
            <a:spLocks noGrp="1"/>
          </p:cNvSpPr>
          <p:nvPr>
            <p:ph type="body" sz="quarter" idx="31"/>
          </p:nvPr>
        </p:nvSpPr>
        <p:spPr>
          <a:xfrm>
            <a:off x="151294" y="1206622"/>
            <a:ext cx="3278409" cy="4812459"/>
          </a:xfrm>
        </p:spPr>
        <p:txBody>
          <a:bodyPr/>
          <a:lstStyle/>
          <a:p>
            <a:pPr marL="0" indent="0">
              <a:lnSpc>
                <a:spcPct val="150000"/>
              </a:lnSpc>
              <a:buNone/>
            </a:pPr>
            <a:r>
              <a:rPr lang="en-US" sz="1200" b="1" dirty="0">
                <a:solidFill>
                  <a:schemeClr val="tx2"/>
                </a:solidFill>
                <a:latin typeface="Arial Narrow"/>
                <a:cs typeface="Arabic Typesetting"/>
              </a:rPr>
              <a:t>Overview: Our 5th grade students visited twelve different historic locations in Guyandotte, WV in October 2021. Armed with note-catchers, iPads, and the local historical knowledge from Mr. Lamp, Ms. Huggins and Ms. Lalos, three Explorer Academy 5th grade teachers, they authentically documented their experiences at each historical location in relation to the Battle of Guyandotte which occurred at the onset of the Civil War on November 11, 1861.  Using these experiences, students created uniquely designed iMovies to highlight and describe each of the individual locations they visited.  Each distinct location and accompanying video can be accessed via the QR code contained within this brochure.  </a:t>
            </a:r>
            <a:endParaRPr lang="en-US" dirty="0">
              <a:solidFill>
                <a:schemeClr val="tx2"/>
              </a:solidFill>
              <a:latin typeface="Arial Narrow"/>
            </a:endParaRPr>
          </a:p>
          <a:p>
            <a:pPr marL="0" indent="0">
              <a:buNone/>
            </a:pPr>
            <a:r>
              <a:rPr lang="en-US" sz="1400" b="1" dirty="0">
                <a:solidFill>
                  <a:schemeClr val="tx2"/>
                </a:solidFill>
                <a:latin typeface="Constantia"/>
              </a:rPr>
              <a:t>    </a:t>
            </a:r>
          </a:p>
        </p:txBody>
      </p:sp>
      <p:sp>
        <p:nvSpPr>
          <p:cNvPr id="93" name="Text Placeholder 92"/>
          <p:cNvSpPr>
            <a:spLocks noGrp="1"/>
          </p:cNvSpPr>
          <p:nvPr>
            <p:ph type="body" sz="quarter" idx="34"/>
          </p:nvPr>
        </p:nvSpPr>
        <p:spPr>
          <a:xfrm>
            <a:off x="6893002" y="1905462"/>
            <a:ext cx="1604755" cy="1673374"/>
          </a:xfrm>
        </p:spPr>
        <p:txBody>
          <a:bodyPr/>
          <a:lstStyle/>
          <a:p>
            <a:pPr marL="0" indent="0">
              <a:buNone/>
            </a:pPr>
            <a:r>
              <a:rPr lang="en-US" sz="1800" dirty="0">
                <a:solidFill>
                  <a:schemeClr val="tx2"/>
                </a:solidFill>
              </a:rPr>
              <a:t>#6 -  </a:t>
            </a:r>
            <a:r>
              <a:rPr lang="en-US" sz="1800" dirty="0">
                <a:solidFill>
                  <a:schemeClr val="tx2"/>
                </a:solidFill>
                <a:latin typeface="Arial Narrow"/>
              </a:rPr>
              <a:t>Fruetel-Hennen House, 313 Main St</a:t>
            </a:r>
            <a:r>
              <a:rPr lang="en-US" sz="1600" dirty="0">
                <a:solidFill>
                  <a:schemeClr val="tx2"/>
                </a:solidFill>
                <a:latin typeface="Arial Narrow"/>
              </a:rPr>
              <a:t>.</a:t>
            </a:r>
            <a:endParaRPr lang="en-US" sz="800" dirty="0">
              <a:solidFill>
                <a:schemeClr val="tx2"/>
              </a:solidFill>
              <a:latin typeface="Arial Narrow"/>
            </a:endParaRPr>
          </a:p>
        </p:txBody>
      </p:sp>
      <p:sp>
        <p:nvSpPr>
          <p:cNvPr id="94" name="Text Placeholder 93"/>
          <p:cNvSpPr>
            <a:spLocks noGrp="1"/>
          </p:cNvSpPr>
          <p:nvPr>
            <p:ph type="body" sz="quarter" idx="35"/>
          </p:nvPr>
        </p:nvSpPr>
        <p:spPr>
          <a:xfrm>
            <a:off x="6872606" y="4630995"/>
            <a:ext cx="1501343" cy="1391992"/>
          </a:xfrm>
        </p:spPr>
        <p:txBody>
          <a:bodyPr/>
          <a:lstStyle/>
          <a:p>
            <a:pPr marL="0" indent="0">
              <a:buNone/>
            </a:pPr>
            <a:r>
              <a:rPr lang="en-US" sz="1800" dirty="0">
                <a:solidFill>
                  <a:schemeClr val="tx2"/>
                </a:solidFill>
                <a:latin typeface="Constantia"/>
              </a:rPr>
              <a:t>#8 - </a:t>
            </a:r>
            <a:r>
              <a:rPr lang="en-US" sz="1800" dirty="0">
                <a:solidFill>
                  <a:schemeClr val="tx2"/>
                </a:solidFill>
                <a:latin typeface="Arial Narrow"/>
              </a:rPr>
              <a:t>Maddie Carroll House, 234 Guyan St.</a:t>
            </a:r>
            <a:endParaRPr lang="en-US" sz="800" dirty="0">
              <a:solidFill>
                <a:schemeClr val="tx2"/>
              </a:solidFill>
              <a:latin typeface="Arial Narrow"/>
            </a:endParaRPr>
          </a:p>
        </p:txBody>
      </p:sp>
      <p:cxnSp>
        <p:nvCxnSpPr>
          <p:cNvPr id="13" name="Straight Connector 12"/>
          <p:cNvCxnSpPr/>
          <p:nvPr/>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89757A0-7B25-4E65-ABCC-F197D8BDBE88}"/>
              </a:ext>
            </a:extLst>
          </p:cNvPr>
          <p:cNvSpPr txBox="1"/>
          <p:nvPr/>
        </p:nvSpPr>
        <p:spPr>
          <a:xfrm>
            <a:off x="8373949" y="114285"/>
            <a:ext cx="1237034"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dirty="0">
                <a:solidFill>
                  <a:schemeClr val="tx2"/>
                </a:solidFill>
              </a:rPr>
              <a:t>#5 -  </a:t>
            </a:r>
            <a:r>
              <a:rPr lang="en-US" sz="2000" dirty="0">
                <a:solidFill>
                  <a:schemeClr val="tx2"/>
                </a:solidFill>
                <a:latin typeface="Arial Narrow"/>
              </a:rPr>
              <a:t>McCune House, Main St</a:t>
            </a:r>
            <a:r>
              <a:rPr lang="en-US" dirty="0">
                <a:solidFill>
                  <a:schemeClr val="tx2"/>
                </a:solidFill>
                <a:latin typeface="Arial Narrow"/>
              </a:rPr>
              <a:t>.</a:t>
            </a:r>
          </a:p>
        </p:txBody>
      </p:sp>
      <p:sp>
        <p:nvSpPr>
          <p:cNvPr id="3" name="Text Placeholder 2">
            <a:extLst>
              <a:ext uri="{FF2B5EF4-FFF2-40B4-BE49-F238E27FC236}">
                <a16:creationId xmlns:a16="http://schemas.microsoft.com/office/drawing/2014/main" id="{9308CB8A-0AE3-4300-855F-979829149CE3}"/>
              </a:ext>
            </a:extLst>
          </p:cNvPr>
          <p:cNvSpPr>
            <a:spLocks noGrp="1"/>
          </p:cNvSpPr>
          <p:nvPr>
            <p:ph type="body" sz="quarter" idx="21"/>
          </p:nvPr>
        </p:nvSpPr>
        <p:spPr>
          <a:xfrm>
            <a:off x="3719678" y="3422025"/>
            <a:ext cx="1653113" cy="1973802"/>
          </a:xfrm>
        </p:spPr>
        <p:txBody>
          <a:bodyPr/>
          <a:lstStyle/>
          <a:p>
            <a:r>
              <a:rPr lang="en-US" sz="2000">
                <a:solidFill>
                  <a:schemeClr val="tx2"/>
                </a:solidFill>
              </a:rPr>
              <a:t>#3 - </a:t>
            </a:r>
            <a:r>
              <a:rPr lang="en-US" sz="2000">
                <a:solidFill>
                  <a:schemeClr val="tx2"/>
                </a:solidFill>
                <a:latin typeface="Arial Narrow"/>
              </a:rPr>
              <a:t>Keenan House, 232 Main St.</a:t>
            </a:r>
          </a:p>
        </p:txBody>
      </p:sp>
      <p:sp>
        <p:nvSpPr>
          <p:cNvPr id="5" name="TextBox 4">
            <a:extLst>
              <a:ext uri="{FF2B5EF4-FFF2-40B4-BE49-F238E27FC236}">
                <a16:creationId xmlns:a16="http://schemas.microsoft.com/office/drawing/2014/main" id="{3C584522-59CB-4026-A3E4-150BC9F7AE69}"/>
              </a:ext>
            </a:extLst>
          </p:cNvPr>
          <p:cNvSpPr txBox="1"/>
          <p:nvPr/>
        </p:nvSpPr>
        <p:spPr>
          <a:xfrm>
            <a:off x="3793774" y="635000"/>
            <a:ext cx="1504240"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tx2"/>
                </a:solidFill>
              </a:rPr>
              <a:t>#1 - </a:t>
            </a:r>
            <a:r>
              <a:rPr lang="en-US" sz="2000">
                <a:solidFill>
                  <a:schemeClr val="tx2"/>
                </a:solidFill>
                <a:latin typeface="Arial Narrow"/>
              </a:rPr>
              <a:t>Crawley Hotel, 307 Water St</a:t>
            </a:r>
            <a:r>
              <a:rPr lang="en-US">
                <a:solidFill>
                  <a:schemeClr val="tx2"/>
                </a:solidFill>
                <a:latin typeface="Comic Sans MS"/>
              </a:rPr>
              <a:t>. </a:t>
            </a:r>
          </a:p>
        </p:txBody>
      </p:sp>
      <p:sp>
        <p:nvSpPr>
          <p:cNvPr id="2" name="TextBox 1">
            <a:extLst>
              <a:ext uri="{FF2B5EF4-FFF2-40B4-BE49-F238E27FC236}">
                <a16:creationId xmlns:a16="http://schemas.microsoft.com/office/drawing/2014/main" id="{F490C07C-CACC-44DC-BB8D-B2C23A813E59}"/>
              </a:ext>
            </a:extLst>
          </p:cNvPr>
          <p:cNvSpPr txBox="1"/>
          <p:nvPr/>
        </p:nvSpPr>
        <p:spPr>
          <a:xfrm>
            <a:off x="4865612" y="2045515"/>
            <a:ext cx="2053250"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solidFill>
              </a:rPr>
              <a:t> </a:t>
            </a:r>
            <a:r>
              <a:rPr lang="en-US" sz="2000" dirty="0">
                <a:solidFill>
                  <a:schemeClr val="tx2"/>
                </a:solidFill>
              </a:rPr>
              <a:t>#2 - </a:t>
            </a:r>
            <a:r>
              <a:rPr lang="en-US" sz="2000" dirty="0">
                <a:solidFill>
                  <a:schemeClr val="tx2"/>
                </a:solidFill>
                <a:latin typeface="Arial Narrow"/>
              </a:rPr>
              <a:t>John S. Witcher House, </a:t>
            </a:r>
          </a:p>
          <a:p>
            <a:pPr algn="ctr"/>
            <a:r>
              <a:rPr lang="en-US" sz="2000" dirty="0">
                <a:solidFill>
                  <a:schemeClr val="tx2"/>
                </a:solidFill>
                <a:latin typeface="Arial Narrow"/>
              </a:rPr>
              <a:t>108 Richmond St</a:t>
            </a:r>
            <a:r>
              <a:rPr lang="en-US" dirty="0">
                <a:solidFill>
                  <a:schemeClr val="tx2"/>
                </a:solidFill>
                <a:latin typeface="Arial Narrow"/>
              </a:rPr>
              <a:t>.</a:t>
            </a:r>
          </a:p>
        </p:txBody>
      </p:sp>
      <p:sp>
        <p:nvSpPr>
          <p:cNvPr id="8" name="TextBox 7">
            <a:extLst>
              <a:ext uri="{FF2B5EF4-FFF2-40B4-BE49-F238E27FC236}">
                <a16:creationId xmlns:a16="http://schemas.microsoft.com/office/drawing/2014/main" id="{548BA894-6388-4A3A-9CB2-87079A61B8E2}"/>
              </a:ext>
            </a:extLst>
          </p:cNvPr>
          <p:cNvSpPr txBox="1"/>
          <p:nvPr/>
        </p:nvSpPr>
        <p:spPr>
          <a:xfrm>
            <a:off x="4787483" y="5326992"/>
            <a:ext cx="2042210"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tx2"/>
                </a:solidFill>
              </a:rPr>
              <a:t>#4 - </a:t>
            </a:r>
            <a:r>
              <a:rPr lang="en-US" sz="2000" dirty="0">
                <a:solidFill>
                  <a:schemeClr val="tx2"/>
                </a:solidFill>
                <a:latin typeface="Arial Narrow"/>
              </a:rPr>
              <a:t>Guyandotte United Methodist Church, 305 Main St.</a:t>
            </a:r>
          </a:p>
        </p:txBody>
      </p:sp>
      <p:pic>
        <p:nvPicPr>
          <p:cNvPr id="25" name="Picture 25" descr="A large brick building with a clock on the side of a road&#10;&#10;Description generated with high confidence">
            <a:extLst>
              <a:ext uri="{FF2B5EF4-FFF2-40B4-BE49-F238E27FC236}">
                <a16:creationId xmlns:a16="http://schemas.microsoft.com/office/drawing/2014/main" id="{C615B04D-5007-4CEE-92D1-E66AEB0180FE}"/>
              </a:ext>
            </a:extLst>
          </p:cNvPr>
          <p:cNvPicPr>
            <a:picLocks noChangeAspect="1"/>
          </p:cNvPicPr>
          <p:nvPr/>
        </p:nvPicPr>
        <p:blipFill>
          <a:blip r:embed="rId3"/>
          <a:stretch>
            <a:fillRect/>
          </a:stretch>
        </p:blipFill>
        <p:spPr>
          <a:xfrm>
            <a:off x="624902" y="5674860"/>
            <a:ext cx="2095452" cy="1468515"/>
          </a:xfrm>
          <a:prstGeom prst="rect">
            <a:avLst/>
          </a:prstGeom>
        </p:spPr>
      </p:pic>
      <p:pic>
        <p:nvPicPr>
          <p:cNvPr id="9" name="Picture 8">
            <a:extLst>
              <a:ext uri="{FF2B5EF4-FFF2-40B4-BE49-F238E27FC236}">
                <a16:creationId xmlns:a16="http://schemas.microsoft.com/office/drawing/2014/main" id="{F4D1F93E-D4FB-284A-905A-D7C7110AC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546" y="222699"/>
            <a:ext cx="1410495" cy="1410495"/>
          </a:xfrm>
          <a:prstGeom prst="rect">
            <a:avLst/>
          </a:prstGeom>
        </p:spPr>
      </p:pic>
      <p:pic>
        <p:nvPicPr>
          <p:cNvPr id="11" name="Picture 10" descr="Qr code&#10;&#10;Description automatically generated">
            <a:extLst>
              <a:ext uri="{FF2B5EF4-FFF2-40B4-BE49-F238E27FC236}">
                <a16:creationId xmlns:a16="http://schemas.microsoft.com/office/drawing/2014/main" id="{AB761451-710E-CA44-8B08-29FEB620C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298" y="1866405"/>
            <a:ext cx="1428344" cy="1428344"/>
          </a:xfrm>
          <a:prstGeom prst="rect">
            <a:avLst/>
          </a:prstGeom>
        </p:spPr>
      </p:pic>
      <p:pic>
        <p:nvPicPr>
          <p:cNvPr id="14" name="Picture 13">
            <a:extLst>
              <a:ext uri="{FF2B5EF4-FFF2-40B4-BE49-F238E27FC236}">
                <a16:creationId xmlns:a16="http://schemas.microsoft.com/office/drawing/2014/main" id="{B7929844-2E4C-AF48-B19D-D662A0FA96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0621" y="3364142"/>
            <a:ext cx="1507408" cy="1507408"/>
          </a:xfrm>
          <a:prstGeom prst="rect">
            <a:avLst/>
          </a:prstGeom>
        </p:spPr>
      </p:pic>
      <p:pic>
        <p:nvPicPr>
          <p:cNvPr id="16" name="Picture 15">
            <a:extLst>
              <a:ext uri="{FF2B5EF4-FFF2-40B4-BE49-F238E27FC236}">
                <a16:creationId xmlns:a16="http://schemas.microsoft.com/office/drawing/2014/main" id="{53D6AE18-83A7-D14B-A803-8F26F333BE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4646" y="5176628"/>
            <a:ext cx="1428345" cy="1428345"/>
          </a:xfrm>
          <a:prstGeom prst="rect">
            <a:avLst/>
          </a:prstGeom>
        </p:spPr>
      </p:pic>
      <p:pic>
        <p:nvPicPr>
          <p:cNvPr id="18" name="Picture 17">
            <a:extLst>
              <a:ext uri="{FF2B5EF4-FFF2-40B4-BE49-F238E27FC236}">
                <a16:creationId xmlns:a16="http://schemas.microsoft.com/office/drawing/2014/main" id="{5397A476-1C9F-D54C-B9D3-47E89D1564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4019" y="3019953"/>
            <a:ext cx="1466709" cy="1466709"/>
          </a:xfrm>
          <a:prstGeom prst="rect">
            <a:avLst/>
          </a:prstGeom>
        </p:spPr>
      </p:pic>
      <p:pic>
        <p:nvPicPr>
          <p:cNvPr id="20" name="Picture 19">
            <a:extLst>
              <a:ext uri="{FF2B5EF4-FFF2-40B4-BE49-F238E27FC236}">
                <a16:creationId xmlns:a16="http://schemas.microsoft.com/office/drawing/2014/main" id="{223E4E67-28C2-C449-9BBE-98DEC94467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9093" y="4486662"/>
            <a:ext cx="1501339" cy="1501339"/>
          </a:xfrm>
          <a:prstGeom prst="rect">
            <a:avLst/>
          </a:prstGeom>
        </p:spPr>
      </p:pic>
      <p:pic>
        <p:nvPicPr>
          <p:cNvPr id="22" name="Picture 21" descr="Qr code&#10;&#10;Description automatically generated">
            <a:extLst>
              <a:ext uri="{FF2B5EF4-FFF2-40B4-BE49-F238E27FC236}">
                <a16:creationId xmlns:a16="http://schemas.microsoft.com/office/drawing/2014/main" id="{3C84A720-0ED2-8747-95B5-900DDA3F7D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54783" y="1573819"/>
            <a:ext cx="1496938" cy="1496938"/>
          </a:xfrm>
          <a:prstGeom prst="rect">
            <a:avLst/>
          </a:prstGeom>
        </p:spPr>
      </p:pic>
      <p:pic>
        <p:nvPicPr>
          <p:cNvPr id="24" name="Picture 23" descr="Qr code&#10;&#10;Description automatically generated">
            <a:extLst>
              <a:ext uri="{FF2B5EF4-FFF2-40B4-BE49-F238E27FC236}">
                <a16:creationId xmlns:a16="http://schemas.microsoft.com/office/drawing/2014/main" id="{86E0098C-F8D4-6A4E-BB42-714518530F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59652" y="210823"/>
            <a:ext cx="1405174" cy="1405174"/>
          </a:xfrm>
          <a:prstGeom prst="rect">
            <a:avLst/>
          </a:prstGeom>
        </p:spPr>
      </p:pic>
      <p:pic>
        <p:nvPicPr>
          <p:cNvPr id="10" name="Picture 9" descr="Qr code&#10;&#10;Description automatically generated">
            <a:extLst>
              <a:ext uri="{FF2B5EF4-FFF2-40B4-BE49-F238E27FC236}">
                <a16:creationId xmlns:a16="http://schemas.microsoft.com/office/drawing/2014/main" id="{4190E6A8-C97F-314C-8AA9-2042CD6F6B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08586" y="6083720"/>
            <a:ext cx="1489111" cy="1489111"/>
          </a:xfrm>
          <a:prstGeom prst="rect">
            <a:avLst/>
          </a:prstGeom>
        </p:spPr>
      </p:pic>
      <p:sp>
        <p:nvSpPr>
          <p:cNvPr id="12" name="Rectangle 11">
            <a:extLst>
              <a:ext uri="{FF2B5EF4-FFF2-40B4-BE49-F238E27FC236}">
                <a16:creationId xmlns:a16="http://schemas.microsoft.com/office/drawing/2014/main" id="{ECA1763A-8C70-AA4A-B9E3-F805C74716E1}"/>
              </a:ext>
            </a:extLst>
          </p:cNvPr>
          <p:cNvSpPr/>
          <p:nvPr/>
        </p:nvSpPr>
        <p:spPr>
          <a:xfrm>
            <a:off x="8454782" y="6261967"/>
            <a:ext cx="1391992" cy="923330"/>
          </a:xfrm>
          <a:prstGeom prst="rect">
            <a:avLst/>
          </a:prstGeom>
        </p:spPr>
        <p:txBody>
          <a:bodyPr wrap="square">
            <a:spAutoFit/>
          </a:bodyPr>
          <a:lstStyle/>
          <a:p>
            <a:pPr algn="ctr"/>
            <a:r>
              <a:rPr lang="en-US" dirty="0">
                <a:solidFill>
                  <a:schemeClr val="tx2"/>
                </a:solidFill>
              </a:rPr>
              <a:t>#9 </a:t>
            </a:r>
            <a:r>
              <a:rPr lang="en-US" dirty="0">
                <a:solidFill>
                  <a:schemeClr val="tx2"/>
                </a:solidFill>
                <a:latin typeface="Arial Narrow"/>
              </a:rPr>
              <a:t>Roseberry House, 240 Main St. </a:t>
            </a:r>
            <a:endParaRPr lang="en-US" sz="800" dirty="0">
              <a:solidFill>
                <a:schemeClr val="tx2"/>
              </a:solidFill>
              <a:latin typeface="Arial Narrow"/>
            </a:endParaRPr>
          </a:p>
        </p:txBody>
      </p:sp>
    </p:spTree>
    <p:extLst>
      <p:ext uri="{BB962C8B-B14F-4D97-AF65-F5344CB8AC3E}">
        <p14:creationId xmlns:p14="http://schemas.microsoft.com/office/powerpoint/2010/main" val="2005184843"/>
      </p:ext>
    </p:extLst>
  </p:cSld>
  <p:clrMapOvr>
    <a:masterClrMapping/>
  </p:clrMapOvr>
</p:sld>
</file>

<file path=ppt/theme/theme1.xml><?xml version="1.0" encoding="utf-8"?>
<a:theme xmlns:a="http://schemas.openxmlformats.org/drawingml/2006/main" name="Travel Brochure 11 x 8.5">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tvlsblugrntri.potx" id="{B3B90A87-C2CE-4317-B58C-A5B8EAF0783C}" vid="{58BAA871-7C67-4EAA-9A80-E1EE626FF2D1}"/>
    </a:ext>
  </a:extLst>
</a:theme>
</file>

<file path=ppt/theme/theme2.xml><?xml version="1.0" encoding="utf-8"?>
<a:theme xmlns:a="http://schemas.openxmlformats.org/drawingml/2006/main" name="Office Theme">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C33A10-9E2F-4E46-BD45-E1C1310900BE}">
  <ds:schemaRefs>
    <ds:schemaRef ds:uri="http://schemas.microsoft.com/sharepoint/v3/contenttype/forms"/>
  </ds:schemaRefs>
</ds:datastoreItem>
</file>

<file path=customXml/itemProps2.xml><?xml version="1.0" encoding="utf-8"?>
<ds:datastoreItem xmlns:ds="http://schemas.openxmlformats.org/officeDocument/2006/customXml" ds:itemID="{592208A7-3BD0-415C-A702-82C8688472C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B2DBD07-BA42-4870-B9BB-27554ED7B67E}">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612</Words>
  <Application>Microsoft Macintosh PowerPoint</Application>
  <PresentationFormat>Custom</PresentationFormat>
  <Paragraphs>38</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Aharoni</vt:lpstr>
      <vt:lpstr>Algerian</vt:lpstr>
      <vt:lpstr>Arial</vt:lpstr>
      <vt:lpstr>Arial Narrow</vt:lpstr>
      <vt:lpstr>Arial Nova</vt:lpstr>
      <vt:lpstr>Comic Sans MS</vt:lpstr>
      <vt:lpstr>Constantia</vt:lpstr>
      <vt:lpstr>Travel Brochure 11 x 8.5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cp:lastPrinted>2021-11-10T19:10:52Z</cp:lastPrinted>
  <dcterms:created xsi:type="dcterms:W3CDTF">2013-07-31T18:51:57Z</dcterms:created>
  <dcterms:modified xsi:type="dcterms:W3CDTF">2021-11-10T19:17:26Z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